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87" r:id="rId3"/>
    <p:sldId id="299" r:id="rId4"/>
    <p:sldId id="318" r:id="rId5"/>
    <p:sldId id="324" r:id="rId6"/>
    <p:sldId id="315" r:id="rId7"/>
    <p:sldId id="325" r:id="rId8"/>
    <p:sldId id="326" r:id="rId9"/>
    <p:sldId id="327" r:id="rId10"/>
    <p:sldId id="322" r:id="rId11"/>
    <p:sldId id="316" r:id="rId12"/>
    <p:sldId id="323" r:id="rId13"/>
    <p:sldId id="31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ACDF"/>
    <a:srgbClr val="140E01"/>
    <a:srgbClr val="0B0801"/>
    <a:srgbClr val="043F68"/>
    <a:srgbClr val="016495"/>
    <a:srgbClr val="022440"/>
    <a:srgbClr val="014A6F"/>
    <a:srgbClr val="033158"/>
    <a:srgbClr val="014E74"/>
    <a:srgbClr val="024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Gnosis\Conferencias%20y%20Material\Difusion%20Digital\Presentaciones\Tecnotronica\2024\Gerardo\Convivencia\Extras\Alcance%20campa&#241;as%20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spcCol="0" anchor="ctr" anchorCtr="0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Hoja4!$A$2:$L$2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Hoja4!$A$3:$L$3</c:f>
              <c:numCache>
                <c:formatCode>"$"\ #,##0</c:formatCode>
                <c:ptCount val="12"/>
                <c:pt idx="0">
                  <c:v>135</c:v>
                </c:pt>
                <c:pt idx="1">
                  <c:v>28</c:v>
                </c:pt>
                <c:pt idx="2">
                  <c:v>35</c:v>
                </c:pt>
                <c:pt idx="3">
                  <c:v>209</c:v>
                </c:pt>
                <c:pt idx="4">
                  <c:v>746</c:v>
                </c:pt>
                <c:pt idx="5">
                  <c:v>1664</c:v>
                </c:pt>
                <c:pt idx="6">
                  <c:v>1423</c:v>
                </c:pt>
                <c:pt idx="7">
                  <c:v>2777</c:v>
                </c:pt>
                <c:pt idx="8">
                  <c:v>2961</c:v>
                </c:pt>
                <c:pt idx="9">
                  <c:v>3154</c:v>
                </c:pt>
                <c:pt idx="10">
                  <c:v>4329</c:v>
                </c:pt>
                <c:pt idx="11">
                  <c:v>4079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ED-4AC5-96AD-1C60E94040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8435343"/>
        <c:axId val="138437743"/>
        <c:axId val="0"/>
      </c:bar3DChart>
      <c:catAx>
        <c:axId val="138435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38437743"/>
        <c:crosses val="autoZero"/>
        <c:auto val="1"/>
        <c:lblAlgn val="ctr"/>
        <c:lblOffset val="100"/>
        <c:noMultiLvlLbl val="0"/>
      </c:catAx>
      <c:valAx>
        <c:axId val="138437743"/>
        <c:scaling>
          <c:orientation val="minMax"/>
        </c:scaling>
        <c:delete val="0"/>
        <c:axPos val="l"/>
        <c:numFmt formatCode="&quot;$&quot;\ 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38435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5"/>
            <c:spPr>
              <a:solidFill>
                <a:schemeClr val="tx1"/>
              </a:solidFill>
              <a:ln w="57150">
                <a:solidFill>
                  <a:schemeClr val="accent1"/>
                </a:solidFill>
              </a:ln>
              <a:effectLst/>
            </c:spPr>
          </c:marker>
          <c:dLbls>
            <c:dLbl>
              <c:idx val="11"/>
              <c:layout>
                <c:manualLayout>
                  <c:x val="0"/>
                  <c:y val="-8.78976324580246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AF-4E5F-B705-C5CC902B16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Hoja1!$B$6:$B$17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Hoja1!$C$6:$C$17</c:f>
              <c:numCache>
                <c:formatCode>#,##0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58963</c:v>
                </c:pt>
                <c:pt idx="3">
                  <c:v>108555</c:v>
                </c:pt>
                <c:pt idx="4">
                  <c:v>281975</c:v>
                </c:pt>
                <c:pt idx="5">
                  <c:v>1740021</c:v>
                </c:pt>
                <c:pt idx="6">
                  <c:v>16196510</c:v>
                </c:pt>
                <c:pt idx="7">
                  <c:v>6886635</c:v>
                </c:pt>
                <c:pt idx="8">
                  <c:v>11156474</c:v>
                </c:pt>
                <c:pt idx="9">
                  <c:v>12568753</c:v>
                </c:pt>
                <c:pt idx="10">
                  <c:v>14077096</c:v>
                </c:pt>
                <c:pt idx="11">
                  <c:v>14839063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D3-47CC-8180-D99181406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2291744"/>
        <c:axId val="2042287904"/>
      </c:lineChart>
      <c:catAx>
        <c:axId val="204229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042287904"/>
        <c:crosses val="autoZero"/>
        <c:auto val="1"/>
        <c:lblAlgn val="ctr"/>
        <c:lblOffset val="100"/>
        <c:noMultiLvlLbl val="0"/>
      </c:catAx>
      <c:valAx>
        <c:axId val="204228790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04229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001789967344995E-2"/>
          <c:y val="4.5489511163050535E-2"/>
          <c:w val="0.93859219026193152"/>
          <c:h val="0.81920769006181904"/>
        </c:manualLayout>
      </c:layout>
      <c:lineChart>
        <c:grouping val="standard"/>
        <c:varyColors val="0"/>
        <c:ser>
          <c:idx val="0"/>
          <c:order val="0"/>
          <c:spPr>
            <a:ln w="1270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5"/>
            <c:spPr>
              <a:solidFill>
                <a:schemeClr val="tx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5.5095868516790263E-2"/>
                  <c:y val="-0.1575027372858613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DD-48AF-AA04-E4C6B722D19A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Hoja1!$R$1:$Y$1</c:f>
              <c:strCache>
                <c:ptCount val="8"/>
                <c:pt idx="0">
                  <c:v>Junio</c:v>
                </c:pt>
                <c:pt idx="1">
                  <c:v>Julio</c:v>
                </c:pt>
                <c:pt idx="2">
                  <c:v>Agosto</c:v>
                </c:pt>
                <c:pt idx="3">
                  <c:v>Septiembre</c:v>
                </c:pt>
                <c:pt idx="4">
                  <c:v>Octubre</c:v>
                </c:pt>
                <c:pt idx="5">
                  <c:v>Noviembre</c:v>
                </c:pt>
                <c:pt idx="6">
                  <c:v>Diciembre</c:v>
                </c:pt>
                <c:pt idx="7">
                  <c:v>Enero</c:v>
                </c:pt>
              </c:strCache>
            </c:strRef>
          </c:cat>
          <c:val>
            <c:numRef>
              <c:f>Hoja1!$R$2:$Y$2</c:f>
              <c:numCache>
                <c:formatCode>"$"\ #,##0.00</c:formatCode>
                <c:ptCount val="8"/>
                <c:pt idx="0" formatCode="&quot;$&quot;\ #,##0">
                  <c:v>32901.4</c:v>
                </c:pt>
                <c:pt idx="1">
                  <c:v>178992.9</c:v>
                </c:pt>
                <c:pt idx="2">
                  <c:v>125034.4</c:v>
                </c:pt>
                <c:pt idx="3">
                  <c:v>78528.2</c:v>
                </c:pt>
                <c:pt idx="4">
                  <c:v>350055.02</c:v>
                </c:pt>
                <c:pt idx="5">
                  <c:v>391267</c:v>
                </c:pt>
                <c:pt idx="6">
                  <c:v>200635.2</c:v>
                </c:pt>
                <c:pt idx="7">
                  <c:v>187171.20000000001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DD-48AF-AA04-E4C6B722D1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433903"/>
        <c:axId val="138427663"/>
      </c:lineChart>
      <c:catAx>
        <c:axId val="138433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38427663"/>
        <c:crosses val="autoZero"/>
        <c:auto val="1"/>
        <c:lblAlgn val="ctr"/>
        <c:lblOffset val="100"/>
        <c:noMultiLvlLbl val="0"/>
      </c:catAx>
      <c:valAx>
        <c:axId val="138427663"/>
        <c:scaling>
          <c:orientation val="minMax"/>
        </c:scaling>
        <c:delete val="1"/>
        <c:axPos val="l"/>
        <c:numFmt formatCode="&quot;$&quot;\ #,##0" sourceLinked="1"/>
        <c:majorTickMark val="none"/>
        <c:minorTickMark val="none"/>
        <c:tickLblPos val="nextTo"/>
        <c:crossAx val="138433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7F33A-1862-484E-9CB9-F2B81CA0054B}" type="datetimeFigureOut">
              <a:rPr lang="es-AR" smtClean="0"/>
              <a:t>3/2/2025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873FF-6CCC-4544-A41E-4FB69B09027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02321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84D03-6F04-4FC3-AF26-8762C75FA61A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1501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nosis.link/donarargentina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hyperlink" Target="https://www.youtube.com/watch?v=H4aa-0V2m9w" TargetMode="Externa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5743A-E274-ECF5-C146-59B4A29BF4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Campaña de Difusión Mundial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3A5FC782-7E4C-BF9B-5832-BA9B940850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/>
              <a:t>TECNOTRONICA INTERNACIONAL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A99DCD0-9302-723B-A64B-E584E067C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8367" y="227125"/>
            <a:ext cx="2372376" cy="242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6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CD9F54-1CCB-B8B3-7D1C-425CD217B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26" y="238520"/>
            <a:ext cx="6230550" cy="1400530"/>
          </a:xfrm>
        </p:spPr>
        <p:txBody>
          <a:bodyPr/>
          <a:lstStyle/>
          <a:p>
            <a:r>
              <a:rPr lang="es-AR" dirty="0"/>
              <a:t>Donaciones Argentina en Pesos 2024/2025</a:t>
            </a:r>
          </a:p>
        </p:txBody>
      </p:sp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id="{14D4079A-6115-E2BB-3BD0-52BF8A5507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969520"/>
              </p:ext>
            </p:extLst>
          </p:nvPr>
        </p:nvGraphicFramePr>
        <p:xfrm>
          <a:off x="114300" y="1952625"/>
          <a:ext cx="11744907" cy="4672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2B5CA001-0AF4-7BE5-BA23-ACF8A3F938B3}"/>
              </a:ext>
            </a:extLst>
          </p:cNvPr>
          <p:cNvSpPr txBox="1"/>
          <p:nvPr/>
        </p:nvSpPr>
        <p:spPr>
          <a:xfrm>
            <a:off x="9250520" y="203059"/>
            <a:ext cx="2541813" cy="523220"/>
          </a:xfrm>
          <a:prstGeom prst="rect">
            <a:avLst/>
          </a:prstGeom>
          <a:solidFill>
            <a:srgbClr val="74ACD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s-AR" sz="2800" dirty="0">
                <a:solidFill>
                  <a:schemeClr val="bg1"/>
                </a:solidFill>
              </a:rPr>
              <a:t>267 Personas</a:t>
            </a:r>
            <a:endParaRPr lang="es-A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6022F0E-C58D-561B-C9AD-C650D4DCAE46}"/>
              </a:ext>
            </a:extLst>
          </p:cNvPr>
          <p:cNvSpPr txBox="1"/>
          <p:nvPr/>
        </p:nvSpPr>
        <p:spPr>
          <a:xfrm>
            <a:off x="9250520" y="735766"/>
            <a:ext cx="2541813" cy="523220"/>
          </a:xfrm>
          <a:prstGeom prst="rect">
            <a:avLst/>
          </a:prstGeom>
          <a:solidFill>
            <a:schemeClr val="tx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s-AR" sz="2800" dirty="0">
                <a:solidFill>
                  <a:srgbClr val="000000"/>
                </a:solidFill>
                <a:latin typeface="Calibri" panose="020F0502020204030204" pitchFamily="34" charset="0"/>
              </a:rPr>
              <a:t>AR$ 1.544.585</a:t>
            </a:r>
            <a:endParaRPr lang="es-A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36D2F22-1876-6D05-C148-6832CE431C6A}"/>
              </a:ext>
            </a:extLst>
          </p:cNvPr>
          <p:cNvSpPr txBox="1"/>
          <p:nvPr/>
        </p:nvSpPr>
        <p:spPr>
          <a:xfrm>
            <a:off x="9250520" y="1258986"/>
            <a:ext cx="2541813" cy="523220"/>
          </a:xfrm>
          <a:prstGeom prst="rect">
            <a:avLst/>
          </a:prstGeom>
          <a:solidFill>
            <a:srgbClr val="74ACD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s-AR" sz="2800" dirty="0">
                <a:solidFill>
                  <a:srgbClr val="000000"/>
                </a:solidFill>
                <a:latin typeface="Calibri" panose="020F0502020204030204" pitchFamily="34" charset="0"/>
              </a:rPr>
              <a:t>U$D 229</a:t>
            </a:r>
            <a:endParaRPr lang="es-A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B9EE9E4-4221-3C69-77C0-75CF7C0C9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85" y="203059"/>
            <a:ext cx="2541814" cy="1588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711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3E27B28-92EC-D2FC-8506-FB8DB5558EFC}"/>
              </a:ext>
            </a:extLst>
          </p:cNvPr>
          <p:cNvSpPr/>
          <p:nvPr/>
        </p:nvSpPr>
        <p:spPr>
          <a:xfrm>
            <a:off x="8355496" y="5159832"/>
            <a:ext cx="3733870" cy="1614196"/>
          </a:xfrm>
          <a:prstGeom prst="rect">
            <a:avLst/>
          </a:prstGeom>
          <a:solidFill>
            <a:srgbClr val="140E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91BCC7E-CC71-6699-C63F-50556F4F8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496" y="93310"/>
            <a:ext cx="3733870" cy="500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57A93A1-840A-DC58-DC05-FA84F9884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34" y="452718"/>
            <a:ext cx="7781734" cy="1400530"/>
          </a:xfrm>
        </p:spPr>
        <p:txBody>
          <a:bodyPr/>
          <a:lstStyle/>
          <a:p>
            <a:pPr algn="ctr"/>
            <a:r>
              <a:rPr lang="es-A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$1.500 (1U$D) = 15.000 Personas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E87E30-6207-4263-B64D-D44209B56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510" y="1539734"/>
            <a:ext cx="7559808" cy="3284193"/>
          </a:xfrm>
        </p:spPr>
        <p:txBody>
          <a:bodyPr>
            <a:normAutofit fontScale="92500" lnSpcReduction="20000"/>
          </a:bodyPr>
          <a:lstStyle/>
          <a:p>
            <a:r>
              <a:rPr lang="es-AR" dirty="0"/>
              <a:t>Por cada $1 Dólar que un hermano dona estamos entregando  Volantes Digitales de Gnosis a 15.000 personas en </a:t>
            </a:r>
            <a:r>
              <a:rPr lang="es-AR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África, Asia y Oceanía</a:t>
            </a:r>
            <a:r>
              <a:rPr lang="es-AR" dirty="0"/>
              <a:t>.</a:t>
            </a:r>
          </a:p>
          <a:p>
            <a:r>
              <a:rPr lang="es-AR" dirty="0"/>
              <a:t>Solamente </a:t>
            </a:r>
            <a:r>
              <a:rPr lang="es-AR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imprimir</a:t>
            </a:r>
            <a:r>
              <a:rPr lang="es-AR" dirty="0"/>
              <a:t> esta cantidad de volantes serían </a:t>
            </a:r>
            <a:r>
              <a:rPr lang="es-AR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$150 </a:t>
            </a:r>
            <a:r>
              <a:rPr lang="es-AR" dirty="0"/>
              <a:t>dólares y mas el trabajo de repartirlos en estos lugares tan distantes.</a:t>
            </a:r>
          </a:p>
          <a:p>
            <a:r>
              <a:rPr lang="es-AR" dirty="0"/>
              <a:t>Los maestros nos han dejado la tarea de entregar la gnosis a la humanidad, pero también, conociendo nuestras limitaciones, </a:t>
            </a:r>
            <a:r>
              <a:rPr lang="es-AR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han facilitado enormemente esta tarea</a:t>
            </a:r>
            <a:r>
              <a:rPr lang="es-AR" dirty="0"/>
              <a:t>.</a:t>
            </a:r>
          </a:p>
          <a:p>
            <a:r>
              <a:rPr lang="es-AR" dirty="0"/>
              <a:t>Tenemos la </a:t>
            </a:r>
            <a:r>
              <a:rPr lang="es-AR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oportunidad</a:t>
            </a:r>
            <a:r>
              <a:rPr lang="es-AR" dirty="0"/>
              <a:t> </a:t>
            </a:r>
            <a:r>
              <a:rPr lang="es-AR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alcance de nuestra mano </a:t>
            </a:r>
            <a:r>
              <a:rPr lang="es-AR" dirty="0"/>
              <a:t>de ser Misioneros del Mundo.</a:t>
            </a:r>
          </a:p>
          <a:p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9E10552-8A67-11FA-AC8E-D6D812AC438E}"/>
              </a:ext>
            </a:extLst>
          </p:cNvPr>
          <p:cNvSpPr txBox="1"/>
          <p:nvPr/>
        </p:nvSpPr>
        <p:spPr>
          <a:xfrm>
            <a:off x="8509097" y="5279476"/>
            <a:ext cx="3426667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dirty="0"/>
              <a:t>“Cada gnóstico es, y debe ser un instructor clave en el futuro de nuestras filas.”</a:t>
            </a:r>
            <a:br>
              <a:rPr lang="es-AR" dirty="0"/>
            </a:br>
            <a:endParaRPr lang="es-AR" dirty="0"/>
          </a:p>
          <a:p>
            <a:pPr algn="r"/>
            <a:r>
              <a:rPr lang="es-AR" sz="1400" i="1" dirty="0"/>
              <a:t>V.M. Samael Aun Weor</a:t>
            </a:r>
          </a:p>
        </p:txBody>
      </p:sp>
    </p:spTree>
    <p:extLst>
      <p:ext uri="{BB962C8B-B14F-4D97-AF65-F5344CB8AC3E}">
        <p14:creationId xmlns:p14="http://schemas.microsoft.com/office/powerpoint/2010/main" val="2976228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E51407DF-E44C-4615-966C-322C008A42BF}"/>
              </a:ext>
            </a:extLst>
          </p:cNvPr>
          <p:cNvSpPr/>
          <p:nvPr/>
        </p:nvSpPr>
        <p:spPr>
          <a:xfrm>
            <a:off x="7828384" y="957282"/>
            <a:ext cx="2297300" cy="8192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i-FI" sz="2400" b="1" dirty="0">
                <a:solidFill>
                  <a:schemeClr val="bg1"/>
                </a:solidFill>
              </a:rPr>
              <a:t>Asistencia: </a:t>
            </a:r>
          </a:p>
          <a:p>
            <a:pPr algn="r"/>
            <a:r>
              <a:rPr lang="fi-FI" sz="2400" b="1" dirty="0">
                <a:solidFill>
                  <a:schemeClr val="bg1"/>
                </a:solidFill>
              </a:rPr>
              <a:t>Melina Talellis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A0D763-1A7A-C2E6-214F-C4D1AF160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7214" y="452718"/>
            <a:ext cx="7410271" cy="1400530"/>
          </a:xfrm>
        </p:spPr>
        <p:txBody>
          <a:bodyPr/>
          <a:lstStyle/>
          <a:p>
            <a:r>
              <a:rPr lang="es-AR" dirty="0"/>
              <a:t>Como donar ?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A527367-09B0-FA14-EDDF-0753DE9A0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697" y="2707886"/>
            <a:ext cx="11124102" cy="3890064"/>
          </a:xfrm>
        </p:spPr>
      </p:pic>
      <p:sp>
        <p:nvSpPr>
          <p:cNvPr id="6" name="CuadroTexto 5">
            <a:hlinkClick r:id="rId3"/>
            <a:extLst>
              <a:ext uri="{FF2B5EF4-FFF2-40B4-BE49-F238E27FC236}">
                <a16:creationId xmlns:a16="http://schemas.microsoft.com/office/drawing/2014/main" id="{A1321FFD-92AE-CFE7-FD9F-B099D2B731CC}"/>
              </a:ext>
            </a:extLst>
          </p:cNvPr>
          <p:cNvSpPr txBox="1"/>
          <p:nvPr/>
        </p:nvSpPr>
        <p:spPr>
          <a:xfrm>
            <a:off x="2249415" y="1008764"/>
            <a:ext cx="5516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b="1" dirty="0" err="1">
                <a:solidFill>
                  <a:srgbClr val="FFFF00"/>
                </a:solidFill>
              </a:rPr>
              <a:t>gnosis.link</a:t>
            </a:r>
            <a:r>
              <a:rPr lang="es-AR" sz="3200" b="1" dirty="0">
                <a:solidFill>
                  <a:srgbClr val="FFFF00"/>
                </a:solidFill>
              </a:rPr>
              <a:t>/donarargentina</a:t>
            </a:r>
          </a:p>
        </p:txBody>
      </p:sp>
      <p:pic>
        <p:nvPicPr>
          <p:cNvPr id="7" name="Picture 2" descr="Generador de Códigos QR Codes">
            <a:hlinkClick r:id="rId3"/>
            <a:extLst>
              <a:ext uri="{FF2B5EF4-FFF2-40B4-BE49-F238E27FC236}">
                <a16:creationId xmlns:a16="http://schemas.microsoft.com/office/drawing/2014/main" id="{6581EC0C-B302-2F56-2105-C13A078DA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72" y="260050"/>
            <a:ext cx="1859543" cy="185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8F80E88-0518-1458-C614-CC75E54EAE15}"/>
              </a:ext>
            </a:extLst>
          </p:cNvPr>
          <p:cNvSpPr/>
          <p:nvPr/>
        </p:nvSpPr>
        <p:spPr>
          <a:xfrm>
            <a:off x="635338" y="4351805"/>
            <a:ext cx="2565918" cy="212737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8CA9DDA-802C-DB34-6A2D-D8DD870036EA}"/>
              </a:ext>
            </a:extLst>
          </p:cNvPr>
          <p:cNvSpPr/>
          <p:nvPr/>
        </p:nvSpPr>
        <p:spPr>
          <a:xfrm>
            <a:off x="3428299" y="4336254"/>
            <a:ext cx="2565918" cy="212737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BCEF65C-F37D-04A5-E285-D195FDEE1F68}"/>
              </a:ext>
            </a:extLst>
          </p:cNvPr>
          <p:cNvSpPr/>
          <p:nvPr/>
        </p:nvSpPr>
        <p:spPr>
          <a:xfrm>
            <a:off x="6182844" y="4336253"/>
            <a:ext cx="2565918" cy="212737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07AE843-6159-A75A-E1A5-26F784E3911A}"/>
              </a:ext>
            </a:extLst>
          </p:cNvPr>
          <p:cNvSpPr/>
          <p:nvPr/>
        </p:nvSpPr>
        <p:spPr>
          <a:xfrm>
            <a:off x="8899152" y="4351804"/>
            <a:ext cx="2565918" cy="155821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3D6624E-8363-471F-EF2D-9CA88BB865D5}"/>
              </a:ext>
            </a:extLst>
          </p:cNvPr>
          <p:cNvSpPr/>
          <p:nvPr/>
        </p:nvSpPr>
        <p:spPr>
          <a:xfrm>
            <a:off x="1002341" y="3209731"/>
            <a:ext cx="10138410" cy="5382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91A9ADFD-6BA0-0D12-23C0-9DE93748D2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322" t="30907" r="23021" b="37764"/>
          <a:stretch/>
        </p:blipFill>
        <p:spPr>
          <a:xfrm>
            <a:off x="10116757" y="91277"/>
            <a:ext cx="1818647" cy="1877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3C70272-E33A-2D96-6250-5E7F120F2339}"/>
              </a:ext>
            </a:extLst>
          </p:cNvPr>
          <p:cNvSpPr/>
          <p:nvPr/>
        </p:nvSpPr>
        <p:spPr>
          <a:xfrm>
            <a:off x="6606073" y="1811920"/>
            <a:ext cx="5329331" cy="6018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i-FI" sz="4400" dirty="0">
                <a:solidFill>
                  <a:schemeClr val="bg1"/>
                </a:solidFill>
              </a:rPr>
              <a:t>Tel: 2346-416238</a:t>
            </a:r>
            <a:endParaRPr lang="es-AR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4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7" grpId="0" animBg="1"/>
      <p:bldP spid="17" grpId="1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65F591-E052-1EDE-15F3-B67C6B0DF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Registro de Donantes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C28444-A0B6-70B9-3E46-963C2B584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1343025"/>
            <a:ext cx="7632441" cy="20448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AR" dirty="0"/>
              <a:t>Las donaciones se actualizan mensualmente en el </a:t>
            </a:r>
            <a:r>
              <a:rPr lang="pt-BR" dirty="0"/>
              <a:t>Registro de </a:t>
            </a:r>
            <a:r>
              <a:rPr lang="pt-BR" dirty="0" err="1"/>
              <a:t>donantes</a:t>
            </a:r>
            <a:r>
              <a:rPr lang="pt-BR" dirty="0"/>
              <a:t>: </a:t>
            </a:r>
          </a:p>
          <a:p>
            <a:pPr marL="0" indent="0">
              <a:buNone/>
            </a:pPr>
            <a:r>
              <a:rPr lang="pt-BR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gnosis.link</a:t>
            </a:r>
            <a:r>
              <a:rPr lang="pt-BR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pt-BR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registrodedonantes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sz="3000" dirty="0"/>
              <a:t>(2025)</a:t>
            </a:r>
          </a:p>
          <a:p>
            <a:pPr marL="0" indent="0">
              <a:buNone/>
            </a:pPr>
            <a:r>
              <a:rPr lang="pt-BR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gnosis.link</a:t>
            </a:r>
            <a:r>
              <a:rPr lang="pt-BR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/registrodedonantes2024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sz="3000" dirty="0"/>
              <a:t>(2024)</a:t>
            </a:r>
            <a:endParaRPr lang="es-AR" sz="3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CFFE08-14EE-C00E-F26B-1709B43B2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253" y="2487366"/>
            <a:ext cx="4218219" cy="247731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B9745AC-4878-A9BD-4EBC-A3E6FEAB07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98" b="3331"/>
          <a:stretch/>
        </p:blipFill>
        <p:spPr>
          <a:xfrm>
            <a:off x="7809724" y="83763"/>
            <a:ext cx="4218219" cy="232551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B7C4DA3-32B2-2962-3216-03C5C15BD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9724" y="5042770"/>
            <a:ext cx="4206689" cy="1731467"/>
          </a:xfrm>
          <a:prstGeom prst="rect">
            <a:avLst/>
          </a:prstGeom>
        </p:spPr>
      </p:pic>
      <p:pic>
        <p:nvPicPr>
          <p:cNvPr id="11" name="Imagen 10">
            <a:hlinkClick r:id="rId5"/>
            <a:extLst>
              <a:ext uri="{FF2B5EF4-FFF2-40B4-BE49-F238E27FC236}">
                <a16:creationId xmlns:a16="http://schemas.microsoft.com/office/drawing/2014/main" id="{0CE9DD80-E066-2E7F-9B27-2AF7DDD294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640" y="3415617"/>
            <a:ext cx="5314960" cy="2989665"/>
          </a:xfrm>
          <a:prstGeom prst="rect">
            <a:avLst/>
          </a:prstGeom>
        </p:spPr>
      </p:pic>
      <p:pic>
        <p:nvPicPr>
          <p:cNvPr id="12" name="Picture 2">
            <a:hlinkClick r:id="rId5"/>
            <a:extLst>
              <a:ext uri="{FF2B5EF4-FFF2-40B4-BE49-F238E27FC236}">
                <a16:creationId xmlns:a16="http://schemas.microsoft.com/office/drawing/2014/main" id="{A41B6682-BB10-E6D4-6C42-0EB164329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099" y="4409624"/>
            <a:ext cx="1384041" cy="95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812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orld Png Images - Free Download on Freepik">
            <a:extLst>
              <a:ext uri="{FF2B5EF4-FFF2-40B4-BE49-F238E27FC236}">
                <a16:creationId xmlns:a16="http://schemas.microsoft.com/office/drawing/2014/main" id="{BD4F4600-CA3D-094E-0992-58EB7F49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84" y="1357307"/>
            <a:ext cx="4606864" cy="460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írculo parcial 4">
            <a:extLst>
              <a:ext uri="{FF2B5EF4-FFF2-40B4-BE49-F238E27FC236}">
                <a16:creationId xmlns:a16="http://schemas.microsoft.com/office/drawing/2014/main" id="{7390EB0C-3AD2-F0A0-FB62-1336078A769C}"/>
              </a:ext>
            </a:extLst>
          </p:cNvPr>
          <p:cNvSpPr/>
          <p:nvPr/>
        </p:nvSpPr>
        <p:spPr>
          <a:xfrm>
            <a:off x="499184" y="1357308"/>
            <a:ext cx="4606864" cy="4606864"/>
          </a:xfrm>
          <a:prstGeom prst="pie">
            <a:avLst>
              <a:gd name="adj1" fmla="val 2332383"/>
              <a:gd name="adj2" fmla="val 16182156"/>
            </a:avLst>
          </a:prstGeom>
          <a:solidFill>
            <a:schemeClr val="tx1">
              <a:lumMod val="95000"/>
              <a:alpha val="6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" name="Círculo parcial 6">
            <a:extLst>
              <a:ext uri="{FF2B5EF4-FFF2-40B4-BE49-F238E27FC236}">
                <a16:creationId xmlns:a16="http://schemas.microsoft.com/office/drawing/2014/main" id="{5C52CC1B-5924-8C01-1089-81E6813018D3}"/>
              </a:ext>
            </a:extLst>
          </p:cNvPr>
          <p:cNvSpPr/>
          <p:nvPr/>
        </p:nvSpPr>
        <p:spPr>
          <a:xfrm>
            <a:off x="516940" y="1357308"/>
            <a:ext cx="4606864" cy="4606864"/>
          </a:xfrm>
          <a:prstGeom prst="pie">
            <a:avLst>
              <a:gd name="adj1" fmla="val 6859381"/>
              <a:gd name="adj2" fmla="val 16182156"/>
            </a:avLst>
          </a:prstGeom>
          <a:solidFill>
            <a:srgbClr val="00B0F0">
              <a:alpha val="72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8" name="Círculo parcial 7">
            <a:extLst>
              <a:ext uri="{FF2B5EF4-FFF2-40B4-BE49-F238E27FC236}">
                <a16:creationId xmlns:a16="http://schemas.microsoft.com/office/drawing/2014/main" id="{2E618101-8C83-D3F3-6968-A18845E00355}"/>
              </a:ext>
            </a:extLst>
          </p:cNvPr>
          <p:cNvSpPr/>
          <p:nvPr/>
        </p:nvSpPr>
        <p:spPr>
          <a:xfrm>
            <a:off x="508061" y="1357308"/>
            <a:ext cx="4606864" cy="4606864"/>
          </a:xfrm>
          <a:prstGeom prst="pie">
            <a:avLst>
              <a:gd name="adj1" fmla="val 15841366"/>
              <a:gd name="adj2" fmla="val 16452551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DAC3A3E-BBC8-7D65-68F0-B52B9F2162EC}"/>
              </a:ext>
            </a:extLst>
          </p:cNvPr>
          <p:cNvSpPr txBox="1"/>
          <p:nvPr/>
        </p:nvSpPr>
        <p:spPr>
          <a:xfrm>
            <a:off x="5548299" y="251904"/>
            <a:ext cx="5886448" cy="584775"/>
          </a:xfrm>
          <a:prstGeom prst="rect">
            <a:avLst/>
          </a:prstGeom>
          <a:solidFill>
            <a:srgbClr val="C0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A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8.010 </a:t>
            </a:r>
            <a:r>
              <a:rPr lang="es-AR" sz="3200" dirty="0"/>
              <a:t>millones de habitantes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895D5E0-75BE-4710-E7AD-EAD2711D02E5}"/>
              </a:ext>
            </a:extLst>
          </p:cNvPr>
          <p:cNvSpPr txBox="1"/>
          <p:nvPr/>
        </p:nvSpPr>
        <p:spPr>
          <a:xfrm>
            <a:off x="5539421" y="1050713"/>
            <a:ext cx="5370992" cy="1077218"/>
          </a:xfrm>
          <a:prstGeom prst="rect">
            <a:avLst/>
          </a:prstGeom>
          <a:solidFill>
            <a:srgbClr val="C0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A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5.160</a:t>
            </a:r>
            <a:r>
              <a:rPr lang="es-AR" sz="3200" dirty="0"/>
              <a:t> millones de usuarios en Internet </a:t>
            </a:r>
            <a:r>
              <a:rPr lang="es-A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64%</a:t>
            </a:r>
          </a:p>
        </p:txBody>
      </p:sp>
      <p:pic>
        <p:nvPicPr>
          <p:cNvPr id="12294" name="Picture 6" descr="Cursor del ratón Haga clic en PNG Transparente - PNG All">
            <a:extLst>
              <a:ext uri="{FF2B5EF4-FFF2-40B4-BE49-F238E27FC236}">
                <a16:creationId xmlns:a16="http://schemas.microsoft.com/office/drawing/2014/main" id="{B2168C84-DFDE-A75E-BD85-438991299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806167"/>
            <a:ext cx="3448050" cy="215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>
            <a:extLst>
              <a:ext uri="{FF2B5EF4-FFF2-40B4-BE49-F238E27FC236}">
                <a16:creationId xmlns:a16="http://schemas.microsoft.com/office/drawing/2014/main" id="{8F3B29DC-A818-1553-8AAD-059A5789B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57" y="2427746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C4248B6-FB95-F634-FC2C-EADBC71722B2}"/>
              </a:ext>
            </a:extLst>
          </p:cNvPr>
          <p:cNvSpPr txBox="1"/>
          <p:nvPr/>
        </p:nvSpPr>
        <p:spPr>
          <a:xfrm>
            <a:off x="5539421" y="2351782"/>
            <a:ext cx="5761976" cy="1077218"/>
          </a:xfrm>
          <a:prstGeom prst="rect">
            <a:avLst/>
          </a:prstGeom>
          <a:solidFill>
            <a:srgbClr val="C0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A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3.300</a:t>
            </a:r>
            <a:r>
              <a:rPr lang="es-AR" sz="3200" dirty="0"/>
              <a:t> millones de usuarios en Facebook/meta </a:t>
            </a:r>
            <a:r>
              <a:rPr lang="es-A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40%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4BB90DE-D319-B557-A62D-3E3E26547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4829" y="798455"/>
            <a:ext cx="615574" cy="62865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C8D34BF-379E-11E1-73E4-488F82EAB39A}"/>
              </a:ext>
            </a:extLst>
          </p:cNvPr>
          <p:cNvSpPr txBox="1"/>
          <p:nvPr/>
        </p:nvSpPr>
        <p:spPr>
          <a:xfrm>
            <a:off x="5556642" y="4466873"/>
            <a:ext cx="4606864" cy="954107"/>
          </a:xfrm>
          <a:prstGeom prst="rect">
            <a:avLst/>
          </a:prstGeom>
          <a:solidFill>
            <a:srgbClr val="FFFF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130 </a:t>
            </a:r>
            <a:r>
              <a:rPr lang="es-AR" sz="2800" dirty="0">
                <a:solidFill>
                  <a:schemeClr val="bg1"/>
                </a:solidFill>
              </a:rPr>
              <a:t>millones de personas </a:t>
            </a:r>
            <a:br>
              <a:rPr lang="es-AR" sz="2800" dirty="0">
                <a:solidFill>
                  <a:schemeClr val="bg1"/>
                </a:solidFill>
              </a:rPr>
            </a:br>
            <a:r>
              <a:rPr lang="es-AR" sz="2800" b="1" dirty="0">
                <a:solidFill>
                  <a:schemeClr val="bg1"/>
                </a:solidFill>
              </a:rPr>
              <a:t>(hasta 2023)</a:t>
            </a:r>
            <a:endParaRPr lang="es-A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300" name="Picture 12">
            <a:extLst>
              <a:ext uri="{FF2B5EF4-FFF2-40B4-BE49-F238E27FC236}">
                <a16:creationId xmlns:a16="http://schemas.microsoft.com/office/drawing/2014/main" id="{97C9678E-8E49-4654-5B1E-834969386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24" y="3368412"/>
            <a:ext cx="634430" cy="6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WhatsApp - Wikipedia, la enciclopedia libre">
            <a:extLst>
              <a:ext uri="{FF2B5EF4-FFF2-40B4-BE49-F238E27FC236}">
                <a16:creationId xmlns:a16="http://schemas.microsoft.com/office/drawing/2014/main" id="{48B31E1C-A087-FEDD-CE11-D97D5538B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525" y="2817953"/>
            <a:ext cx="768499" cy="77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>
            <a:extLst>
              <a:ext uri="{FF2B5EF4-FFF2-40B4-BE49-F238E27FC236}">
                <a16:creationId xmlns:a16="http://schemas.microsoft.com/office/drawing/2014/main" id="{561450EB-05CF-3448-C8FB-D5E5F61D6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982" y="1741430"/>
            <a:ext cx="1219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749073D-B650-4D3D-326E-ECEC95B77AA8}"/>
              </a:ext>
            </a:extLst>
          </p:cNvPr>
          <p:cNvSpPr txBox="1"/>
          <p:nvPr/>
        </p:nvSpPr>
        <p:spPr>
          <a:xfrm>
            <a:off x="5556642" y="5528878"/>
            <a:ext cx="4606864" cy="954107"/>
          </a:xfrm>
          <a:prstGeom prst="rect">
            <a:avLst/>
          </a:prstGeom>
          <a:solidFill>
            <a:srgbClr val="FFFF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 </a:t>
            </a:r>
            <a:r>
              <a:rPr lang="es-AR" sz="2800" dirty="0">
                <a:solidFill>
                  <a:schemeClr val="bg1"/>
                </a:solidFill>
              </a:rPr>
              <a:t>millones de personas </a:t>
            </a:r>
            <a:r>
              <a:rPr lang="es-AR" sz="2800" b="1" dirty="0">
                <a:solidFill>
                  <a:schemeClr val="bg1"/>
                </a:solidFill>
              </a:rPr>
              <a:t>(solo en 2024)</a:t>
            </a:r>
            <a:endParaRPr lang="es-A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225ABF7-653B-AA01-9D69-C1EE9730AF17}"/>
              </a:ext>
            </a:extLst>
          </p:cNvPr>
          <p:cNvSpPr txBox="1"/>
          <p:nvPr/>
        </p:nvSpPr>
        <p:spPr>
          <a:xfrm>
            <a:off x="5539421" y="3774552"/>
            <a:ext cx="5673016" cy="584775"/>
          </a:xfrm>
          <a:prstGeom prst="rect">
            <a:avLst/>
          </a:prstGeom>
          <a:solidFill>
            <a:srgbClr val="FFFF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AR" sz="3200" dirty="0">
                <a:solidFill>
                  <a:schemeClr val="bg1"/>
                </a:solidFill>
              </a:rPr>
              <a:t>Han visto la palabra Gnosis</a:t>
            </a:r>
            <a:endParaRPr lang="es-A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errar llave 5">
            <a:extLst>
              <a:ext uri="{FF2B5EF4-FFF2-40B4-BE49-F238E27FC236}">
                <a16:creationId xmlns:a16="http://schemas.microsoft.com/office/drawing/2014/main" id="{2C72FEE5-9A27-8D16-37AC-DCC54D75470C}"/>
              </a:ext>
            </a:extLst>
          </p:cNvPr>
          <p:cNvSpPr/>
          <p:nvPr/>
        </p:nvSpPr>
        <p:spPr>
          <a:xfrm>
            <a:off x="10163507" y="4466873"/>
            <a:ext cx="523876" cy="2016112"/>
          </a:xfrm>
          <a:prstGeom prst="rightBrace">
            <a:avLst>
              <a:gd name="adj1" fmla="val 42485"/>
              <a:gd name="adj2" fmla="val 4763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9AB07DB-E397-C08D-E59C-4516629D9918}"/>
              </a:ext>
            </a:extLst>
          </p:cNvPr>
          <p:cNvSpPr txBox="1"/>
          <p:nvPr/>
        </p:nvSpPr>
        <p:spPr>
          <a:xfrm>
            <a:off x="10974498" y="5159370"/>
            <a:ext cx="1071779" cy="523220"/>
          </a:xfrm>
          <a:prstGeom prst="rect">
            <a:avLst/>
          </a:prstGeom>
          <a:solidFill>
            <a:srgbClr val="FFFF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2,5%</a:t>
            </a:r>
          </a:p>
        </p:txBody>
      </p:sp>
    </p:spTree>
    <p:extLst>
      <p:ext uri="{BB962C8B-B14F-4D97-AF65-F5344CB8AC3E}">
        <p14:creationId xmlns:p14="http://schemas.microsoft.com/office/powerpoint/2010/main" val="23972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3" grpId="0" animBg="1"/>
      <p:bldP spid="4" grpId="0" animBg="1"/>
      <p:bldP spid="6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continents png">
            <a:extLst>
              <a:ext uri="{FF2B5EF4-FFF2-40B4-BE49-F238E27FC236}">
                <a16:creationId xmlns:a16="http://schemas.microsoft.com/office/drawing/2014/main" id="{9B1F0672-6407-4AC0-9E30-FF6572143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1589112"/>
            <a:ext cx="10589342" cy="518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5B951AB-65D2-4C79-9AD5-67F7EDCF6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1617"/>
            <a:ext cx="12192000" cy="652693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s-AR" sz="3600" b="1" dirty="0">
                <a:solidFill>
                  <a:schemeClr val="bg1"/>
                </a:solidFill>
              </a:rPr>
              <a:t>$50 diarios en cada continente = $250</a:t>
            </a:r>
          </a:p>
        </p:txBody>
      </p:sp>
      <p:sp>
        <p:nvSpPr>
          <p:cNvPr id="9" name="Bocadillo: rectángulo 8">
            <a:extLst>
              <a:ext uri="{FF2B5EF4-FFF2-40B4-BE49-F238E27FC236}">
                <a16:creationId xmlns:a16="http://schemas.microsoft.com/office/drawing/2014/main" id="{0D486712-3DD1-4DB6-BDFD-83D4ADD7DD2F}"/>
              </a:ext>
            </a:extLst>
          </p:cNvPr>
          <p:cNvSpPr/>
          <p:nvPr/>
        </p:nvSpPr>
        <p:spPr>
          <a:xfrm>
            <a:off x="8041068" y="2088506"/>
            <a:ext cx="2109763" cy="914400"/>
          </a:xfrm>
          <a:prstGeom prst="wedgeRectCallout">
            <a:avLst>
              <a:gd name="adj1" fmla="val -21743"/>
              <a:gd name="adj2" fmla="val 75325"/>
            </a:avLst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Asia: 13 años</a:t>
            </a:r>
          </a:p>
          <a:p>
            <a:pPr algn="ctr"/>
            <a:r>
              <a:rPr lang="es-AR" b="1" dirty="0">
                <a:solidFill>
                  <a:schemeClr val="bg1"/>
                </a:solidFill>
              </a:rPr>
              <a:t>1.656 millones de personas</a:t>
            </a:r>
          </a:p>
        </p:txBody>
      </p:sp>
      <p:sp>
        <p:nvSpPr>
          <p:cNvPr id="11" name="Bocadillo: rectángulo 10">
            <a:extLst>
              <a:ext uri="{FF2B5EF4-FFF2-40B4-BE49-F238E27FC236}">
                <a16:creationId xmlns:a16="http://schemas.microsoft.com/office/drawing/2014/main" id="{C06E9AAE-F6EB-4B28-86CC-CA4058D50EB8}"/>
              </a:ext>
            </a:extLst>
          </p:cNvPr>
          <p:cNvSpPr/>
          <p:nvPr/>
        </p:nvSpPr>
        <p:spPr>
          <a:xfrm>
            <a:off x="5462622" y="3996347"/>
            <a:ext cx="1936554" cy="914400"/>
          </a:xfrm>
          <a:prstGeom prst="wedgeRectCallout">
            <a:avLst>
              <a:gd name="adj1" fmla="val -22265"/>
              <a:gd name="adj2" fmla="val 75954"/>
            </a:avLst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África: 4 Años  </a:t>
            </a:r>
          </a:p>
          <a:p>
            <a:pPr algn="ctr"/>
            <a:r>
              <a:rPr lang="es-AR" b="1" dirty="0">
                <a:solidFill>
                  <a:schemeClr val="bg1"/>
                </a:solidFill>
              </a:rPr>
              <a:t>348 millones de personas</a:t>
            </a:r>
          </a:p>
        </p:txBody>
      </p:sp>
      <p:sp>
        <p:nvSpPr>
          <p:cNvPr id="12" name="Bocadillo: rectángulo 11">
            <a:extLst>
              <a:ext uri="{FF2B5EF4-FFF2-40B4-BE49-F238E27FC236}">
                <a16:creationId xmlns:a16="http://schemas.microsoft.com/office/drawing/2014/main" id="{F902EDCA-9510-4AA3-B495-2D8C2EA54160}"/>
              </a:ext>
            </a:extLst>
          </p:cNvPr>
          <p:cNvSpPr/>
          <p:nvPr/>
        </p:nvSpPr>
        <p:spPr>
          <a:xfrm>
            <a:off x="8871465" y="4373448"/>
            <a:ext cx="2109763" cy="1029487"/>
          </a:xfrm>
          <a:prstGeom prst="wedgeRectCallout">
            <a:avLst>
              <a:gd name="adj1" fmla="val -22845"/>
              <a:gd name="adj2" fmla="val 77006"/>
            </a:avLst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Oceanía: 4 Años  </a:t>
            </a:r>
          </a:p>
          <a:p>
            <a:pPr algn="ctr"/>
            <a:r>
              <a:rPr lang="es-AR" b="1" dirty="0">
                <a:solidFill>
                  <a:schemeClr val="bg1"/>
                </a:solidFill>
              </a:rPr>
              <a:t>32 millones de personas</a:t>
            </a:r>
          </a:p>
        </p:txBody>
      </p:sp>
      <p:sp>
        <p:nvSpPr>
          <p:cNvPr id="13" name="Bocadillo: rectángulo 12">
            <a:extLst>
              <a:ext uri="{FF2B5EF4-FFF2-40B4-BE49-F238E27FC236}">
                <a16:creationId xmlns:a16="http://schemas.microsoft.com/office/drawing/2014/main" id="{24DCD520-1D2D-4D0E-8615-79FB31FAED7D}"/>
              </a:ext>
            </a:extLst>
          </p:cNvPr>
          <p:cNvSpPr/>
          <p:nvPr/>
        </p:nvSpPr>
        <p:spPr>
          <a:xfrm>
            <a:off x="5611186" y="1589112"/>
            <a:ext cx="2109763" cy="1029946"/>
          </a:xfrm>
          <a:prstGeom prst="wedgeRectCallout">
            <a:avLst>
              <a:gd name="adj1" fmla="val -23725"/>
              <a:gd name="adj2" fmla="val 74361"/>
            </a:avLst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Europa: 17 Años</a:t>
            </a:r>
            <a:br>
              <a:rPr lang="es-AR" b="1" dirty="0">
                <a:solidFill>
                  <a:schemeClr val="bg1"/>
                </a:solidFill>
              </a:rPr>
            </a:br>
            <a:r>
              <a:rPr lang="es-AR" b="1" dirty="0">
                <a:solidFill>
                  <a:schemeClr val="bg1"/>
                </a:solidFill>
              </a:rPr>
              <a:t>416 millones de personas</a:t>
            </a:r>
          </a:p>
        </p:txBody>
      </p:sp>
      <p:sp>
        <p:nvSpPr>
          <p:cNvPr id="3" name="Bocadillo: rectángulo 2">
            <a:extLst>
              <a:ext uri="{FF2B5EF4-FFF2-40B4-BE49-F238E27FC236}">
                <a16:creationId xmlns:a16="http://schemas.microsoft.com/office/drawing/2014/main" id="{92354912-B478-D5A6-563A-872E75362F3C}"/>
              </a:ext>
            </a:extLst>
          </p:cNvPr>
          <p:cNvSpPr/>
          <p:nvPr/>
        </p:nvSpPr>
        <p:spPr>
          <a:xfrm>
            <a:off x="2141447" y="3098943"/>
            <a:ext cx="2416398" cy="1099461"/>
          </a:xfrm>
          <a:prstGeom prst="wedgeRectCallout">
            <a:avLst>
              <a:gd name="adj1" fmla="val -21301"/>
              <a:gd name="adj2" fmla="val 78753"/>
            </a:avLst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América: 13 años </a:t>
            </a:r>
          </a:p>
          <a:p>
            <a:pPr algn="ctr"/>
            <a:r>
              <a:rPr lang="es-AR" b="1" dirty="0">
                <a:solidFill>
                  <a:schemeClr val="bg1"/>
                </a:solidFill>
              </a:rPr>
              <a:t>864 millones de personas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5A46E1E-D96C-A6EB-03F1-C39ABC842745}"/>
              </a:ext>
            </a:extLst>
          </p:cNvPr>
          <p:cNvSpPr txBox="1"/>
          <p:nvPr/>
        </p:nvSpPr>
        <p:spPr>
          <a:xfrm>
            <a:off x="3866883" y="6250257"/>
            <a:ext cx="4894562" cy="523220"/>
          </a:xfrm>
          <a:prstGeom prst="rect">
            <a:avLst/>
          </a:prstGeom>
          <a:solidFill>
            <a:srgbClr val="C0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Total: 3.316 </a:t>
            </a:r>
            <a:r>
              <a:rPr lang="es-A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millones de personas </a:t>
            </a:r>
            <a:endParaRPr lang="es-A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2547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F4046A-A7D6-F61E-6F34-57015CD6B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Difusión Mundial de la GNOSIS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7FB420-FDD7-51AF-0269-8C9C69610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1434" y="4012728"/>
            <a:ext cx="9547858" cy="2392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3200" b="1" dirty="0">
                <a:solidFill>
                  <a:srgbClr val="FFFF00"/>
                </a:solidFill>
              </a:rPr>
              <a:t>$1 dólar  = 1.500 pesos argentinos</a:t>
            </a:r>
          </a:p>
          <a:p>
            <a:pPr marL="0" indent="0" algn="ctr">
              <a:buNone/>
            </a:pPr>
            <a:r>
              <a:rPr lang="es-AR" sz="2800" b="1" dirty="0">
                <a:solidFill>
                  <a:srgbClr val="FFFF00"/>
                </a:solidFill>
              </a:rPr>
              <a:t>de forma MENSUAL</a:t>
            </a:r>
          </a:p>
          <a:p>
            <a:pPr marL="0" indent="0" algn="ctr">
              <a:buNone/>
            </a:pPr>
            <a:endParaRPr lang="es-AR" sz="2800" b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s-AR" sz="1800" dirty="0"/>
              <a:t> para difundir mundialmente la Gnosis y llegar a la mayor cantidad de personas en el mundo.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6B50B7A-E2D9-5765-D765-92AD5BC51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1920" y="314937"/>
            <a:ext cx="1774743" cy="181244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37AD138-B3A6-3FB9-B522-B2EEC3EA4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519" y="1496686"/>
            <a:ext cx="2671903" cy="251604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57F7943-FC84-EDFA-91E8-0107A86622F3}"/>
              </a:ext>
            </a:extLst>
          </p:cNvPr>
          <p:cNvSpPr txBox="1"/>
          <p:nvPr/>
        </p:nvSpPr>
        <p:spPr>
          <a:xfrm>
            <a:off x="4345166" y="1991029"/>
            <a:ext cx="50787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AR" sz="1800" dirty="0"/>
              <a:t>La Iglesia Gnóstica Federada, ha hecho un llamado a todo el pueblo gnóstico del mundo a sumarnos a una campaña mundial de donación de:</a:t>
            </a:r>
          </a:p>
        </p:txBody>
      </p:sp>
    </p:spTree>
    <p:extLst>
      <p:ext uri="{BB962C8B-B14F-4D97-AF65-F5344CB8AC3E}">
        <p14:creationId xmlns:p14="http://schemas.microsoft.com/office/powerpoint/2010/main" val="1397301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DDB26C-8138-06AD-BFF5-FA72FB2E2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Total de Donaciones 2024</a:t>
            </a:r>
            <a:br>
              <a:rPr lang="es-AR" dirty="0"/>
            </a:br>
            <a:r>
              <a:rPr lang="es-AR" b="1" dirty="0">
                <a:solidFill>
                  <a:srgbClr val="FFFF00"/>
                </a:solidFill>
              </a:rPr>
              <a:t>U$D 21.540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2A5083B5-3DFA-9E9B-FB02-B1A99319F6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373359"/>
              </p:ext>
            </p:extLst>
          </p:nvPr>
        </p:nvGraphicFramePr>
        <p:xfrm>
          <a:off x="307911" y="2052638"/>
          <a:ext cx="9227974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0E3E21C-1B55-B51F-4346-CEF7E0A3DEA0}"/>
              </a:ext>
            </a:extLst>
          </p:cNvPr>
          <p:cNvSpPr txBox="1"/>
          <p:nvPr/>
        </p:nvSpPr>
        <p:spPr>
          <a:xfrm>
            <a:off x="9535886" y="2697776"/>
            <a:ext cx="2401850" cy="523220"/>
          </a:xfrm>
          <a:prstGeom prst="rect">
            <a:avLst/>
          </a:prstGeom>
          <a:solidFill>
            <a:srgbClr val="FFC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s-AR" sz="2800" dirty="0">
                <a:solidFill>
                  <a:schemeClr val="bg1"/>
                </a:solidFill>
              </a:rPr>
              <a:t>27 Países</a:t>
            </a:r>
            <a:endParaRPr lang="es-A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1EC9E73-3DC7-352F-8A20-44CFA4BAD243}"/>
              </a:ext>
            </a:extLst>
          </p:cNvPr>
          <p:cNvSpPr txBox="1"/>
          <p:nvPr/>
        </p:nvSpPr>
        <p:spPr>
          <a:xfrm>
            <a:off x="9535886" y="3381928"/>
            <a:ext cx="2401850" cy="523220"/>
          </a:xfrm>
          <a:prstGeom prst="rect">
            <a:avLst/>
          </a:prstGeom>
          <a:solidFill>
            <a:srgbClr val="FFC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s-AR" sz="2800" dirty="0">
                <a:solidFill>
                  <a:srgbClr val="000000"/>
                </a:solidFill>
                <a:latin typeface="Calibri" panose="020F0502020204030204" pitchFamily="34" charset="0"/>
              </a:rPr>
              <a:t>U$D 21.540</a:t>
            </a:r>
            <a:endParaRPr lang="es-A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7708EC4-7B35-CB23-64A4-F2CAA429C45D}"/>
              </a:ext>
            </a:extLst>
          </p:cNvPr>
          <p:cNvSpPr txBox="1"/>
          <p:nvPr/>
        </p:nvSpPr>
        <p:spPr>
          <a:xfrm>
            <a:off x="9535885" y="4046650"/>
            <a:ext cx="2401850" cy="523220"/>
          </a:xfrm>
          <a:prstGeom prst="rect">
            <a:avLst/>
          </a:prstGeom>
          <a:solidFill>
            <a:srgbClr val="FFC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s-AR" sz="2800" dirty="0">
                <a:solidFill>
                  <a:srgbClr val="000000"/>
                </a:solidFill>
                <a:latin typeface="Calibri" panose="020F0502020204030204" pitchFamily="34" charset="0"/>
              </a:rPr>
              <a:t>1.282 Personas</a:t>
            </a:r>
            <a:endParaRPr lang="es-A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7821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2828653D-84C8-8D15-3A88-9965C04701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231760"/>
              </p:ext>
            </p:extLst>
          </p:nvPr>
        </p:nvGraphicFramePr>
        <p:xfrm>
          <a:off x="373225" y="1665610"/>
          <a:ext cx="11308702" cy="4973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F431AF12-95B7-3DA4-FE48-4A1D2F837E33}"/>
              </a:ext>
            </a:extLst>
          </p:cNvPr>
          <p:cNvSpPr txBox="1">
            <a:spLocks/>
          </p:cNvSpPr>
          <p:nvPr/>
        </p:nvSpPr>
        <p:spPr>
          <a:xfrm>
            <a:off x="636782" y="219173"/>
            <a:ext cx="9404350" cy="10429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AR" sz="2800" dirty="0"/>
              <a:t>Personas que han visto la palabra Gnosis (Alcance) </a:t>
            </a:r>
            <a:r>
              <a:rPr lang="es-AR" sz="3600" b="1" dirty="0"/>
              <a:t>África, Asia y Oceanía / 2024</a:t>
            </a:r>
            <a:br>
              <a:rPr lang="es-AR" sz="2800" dirty="0"/>
            </a:b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3098814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92C6BFF-696C-A61C-E7A1-E540C7EBE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66" y="1152983"/>
            <a:ext cx="12192000" cy="564228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463EBCF-EA29-2640-76A6-FFEF02F783AD}"/>
              </a:ext>
            </a:extLst>
          </p:cNvPr>
          <p:cNvSpPr/>
          <p:nvPr/>
        </p:nvSpPr>
        <p:spPr>
          <a:xfrm>
            <a:off x="0" y="594581"/>
            <a:ext cx="6372808" cy="64639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Bocadillo: rectángulo 9">
            <a:extLst>
              <a:ext uri="{FF2B5EF4-FFF2-40B4-BE49-F238E27FC236}">
                <a16:creationId xmlns:a16="http://schemas.microsoft.com/office/drawing/2014/main" id="{10C4E75C-C5EE-7079-02CD-F6D119495D21}"/>
              </a:ext>
            </a:extLst>
          </p:cNvPr>
          <p:cNvSpPr/>
          <p:nvPr/>
        </p:nvSpPr>
        <p:spPr>
          <a:xfrm>
            <a:off x="7751995" y="1693224"/>
            <a:ext cx="2511678" cy="1087085"/>
          </a:xfrm>
          <a:prstGeom prst="wedgeRectCallout">
            <a:avLst>
              <a:gd name="adj1" fmla="val -21743"/>
              <a:gd name="adj2" fmla="val 75325"/>
            </a:avLst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b="1" dirty="0">
                <a:solidFill>
                  <a:schemeClr val="bg1"/>
                </a:solidFill>
              </a:rPr>
              <a:t>Asia: </a:t>
            </a:r>
          </a:p>
          <a:p>
            <a:r>
              <a:rPr lang="es-AR" b="1" dirty="0">
                <a:solidFill>
                  <a:schemeClr val="bg1"/>
                </a:solidFill>
              </a:rPr>
              <a:t>Inscriptos: 1.316</a:t>
            </a:r>
          </a:p>
          <a:p>
            <a:r>
              <a:rPr lang="es-AR" b="1" dirty="0">
                <a:solidFill>
                  <a:schemeClr val="bg1"/>
                </a:solidFill>
              </a:rPr>
              <a:t>Personas: 26.596.756</a:t>
            </a:r>
          </a:p>
        </p:txBody>
      </p:sp>
      <p:sp>
        <p:nvSpPr>
          <p:cNvPr id="11" name="Bocadillo: rectángulo 10">
            <a:extLst>
              <a:ext uri="{FF2B5EF4-FFF2-40B4-BE49-F238E27FC236}">
                <a16:creationId xmlns:a16="http://schemas.microsoft.com/office/drawing/2014/main" id="{A4FF51E1-A5D8-D97B-0BEB-9DF2A287FF16}"/>
              </a:ext>
            </a:extLst>
          </p:cNvPr>
          <p:cNvSpPr/>
          <p:nvPr/>
        </p:nvSpPr>
        <p:spPr>
          <a:xfrm>
            <a:off x="5495219" y="4023826"/>
            <a:ext cx="2640563" cy="984379"/>
          </a:xfrm>
          <a:prstGeom prst="wedgeRectCallout">
            <a:avLst>
              <a:gd name="adj1" fmla="val -22265"/>
              <a:gd name="adj2" fmla="val 75954"/>
            </a:avLst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b="1" dirty="0">
                <a:solidFill>
                  <a:schemeClr val="bg1"/>
                </a:solidFill>
              </a:rPr>
              <a:t>África: </a:t>
            </a:r>
          </a:p>
          <a:p>
            <a:r>
              <a:rPr lang="es-AR" b="1" dirty="0">
                <a:solidFill>
                  <a:schemeClr val="bg1"/>
                </a:solidFill>
              </a:rPr>
              <a:t>Inscriptos: 7.513</a:t>
            </a:r>
          </a:p>
          <a:p>
            <a:r>
              <a:rPr lang="es-AR" b="1" dirty="0">
                <a:solidFill>
                  <a:schemeClr val="bg1"/>
                </a:solidFill>
              </a:rPr>
              <a:t>Personas: 24.332.875</a:t>
            </a:r>
          </a:p>
        </p:txBody>
      </p:sp>
      <p:sp>
        <p:nvSpPr>
          <p:cNvPr id="12" name="Bocadillo: rectángulo 11">
            <a:extLst>
              <a:ext uri="{FF2B5EF4-FFF2-40B4-BE49-F238E27FC236}">
                <a16:creationId xmlns:a16="http://schemas.microsoft.com/office/drawing/2014/main" id="{462570EF-3171-F423-C783-B239CCE09FF7}"/>
              </a:ext>
            </a:extLst>
          </p:cNvPr>
          <p:cNvSpPr/>
          <p:nvPr/>
        </p:nvSpPr>
        <p:spPr>
          <a:xfrm>
            <a:off x="9404355" y="4042116"/>
            <a:ext cx="2380209" cy="916124"/>
          </a:xfrm>
          <a:prstGeom prst="wedgeRectCallout">
            <a:avLst>
              <a:gd name="adj1" fmla="val -22845"/>
              <a:gd name="adj2" fmla="val 77006"/>
            </a:avLst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b="1" dirty="0">
                <a:solidFill>
                  <a:schemeClr val="bg1"/>
                </a:solidFill>
              </a:rPr>
              <a:t>Oceanía: </a:t>
            </a:r>
          </a:p>
          <a:p>
            <a:r>
              <a:rPr lang="es-AR" b="1" dirty="0">
                <a:solidFill>
                  <a:schemeClr val="bg1"/>
                </a:solidFill>
              </a:rPr>
              <a:t>Inscriptos: 197</a:t>
            </a:r>
          </a:p>
          <a:p>
            <a:r>
              <a:rPr lang="es-AR" b="1" dirty="0">
                <a:solidFill>
                  <a:schemeClr val="bg1"/>
                </a:solidFill>
              </a:rPr>
              <a:t>Personas: 3.283.468</a:t>
            </a:r>
          </a:p>
        </p:txBody>
      </p:sp>
      <p:sp>
        <p:nvSpPr>
          <p:cNvPr id="13" name="Bocadillo: rectángulo 12">
            <a:extLst>
              <a:ext uri="{FF2B5EF4-FFF2-40B4-BE49-F238E27FC236}">
                <a16:creationId xmlns:a16="http://schemas.microsoft.com/office/drawing/2014/main" id="{4895E8E8-C9D3-E942-8463-03FFA58E6D3E}"/>
              </a:ext>
            </a:extLst>
          </p:cNvPr>
          <p:cNvSpPr/>
          <p:nvPr/>
        </p:nvSpPr>
        <p:spPr>
          <a:xfrm>
            <a:off x="5274384" y="1625792"/>
            <a:ext cx="2109763" cy="598779"/>
          </a:xfrm>
          <a:prstGeom prst="wedgeRectCallout">
            <a:avLst>
              <a:gd name="adj1" fmla="val -23725"/>
              <a:gd name="adj2" fmla="val 74361"/>
            </a:avLst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b="1" dirty="0">
                <a:solidFill>
                  <a:schemeClr val="bg1"/>
                </a:solidFill>
              </a:rPr>
              <a:t>Europa: </a:t>
            </a:r>
          </a:p>
          <a:p>
            <a:r>
              <a:rPr lang="es-AR" b="1" dirty="0">
                <a:solidFill>
                  <a:schemeClr val="bg1"/>
                </a:solidFill>
              </a:rPr>
              <a:t>Inscriptos: 6.697</a:t>
            </a:r>
          </a:p>
        </p:txBody>
      </p:sp>
      <p:sp>
        <p:nvSpPr>
          <p:cNvPr id="14" name="Bocadillo: rectángulo 13">
            <a:extLst>
              <a:ext uri="{FF2B5EF4-FFF2-40B4-BE49-F238E27FC236}">
                <a16:creationId xmlns:a16="http://schemas.microsoft.com/office/drawing/2014/main" id="{EB4CCFF4-F5C2-B0BF-BAD7-84B968A4291C}"/>
              </a:ext>
            </a:extLst>
          </p:cNvPr>
          <p:cNvSpPr/>
          <p:nvPr/>
        </p:nvSpPr>
        <p:spPr>
          <a:xfrm>
            <a:off x="2141447" y="3559212"/>
            <a:ext cx="2416398" cy="639192"/>
          </a:xfrm>
          <a:prstGeom prst="wedgeRectCallout">
            <a:avLst>
              <a:gd name="adj1" fmla="val -21301"/>
              <a:gd name="adj2" fmla="val 78753"/>
            </a:avLst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b="1" dirty="0">
                <a:solidFill>
                  <a:schemeClr val="bg1"/>
                </a:solidFill>
              </a:rPr>
              <a:t>América: </a:t>
            </a:r>
          </a:p>
          <a:p>
            <a:r>
              <a:rPr lang="es-AR" b="1" dirty="0">
                <a:solidFill>
                  <a:schemeClr val="bg1"/>
                </a:solidFill>
              </a:rPr>
              <a:t>Inscriptos: 159.014</a:t>
            </a:r>
          </a:p>
        </p:txBody>
      </p:sp>
      <p:sp>
        <p:nvSpPr>
          <p:cNvPr id="15" name="Bocadillo: rectángulo 14">
            <a:extLst>
              <a:ext uri="{FF2B5EF4-FFF2-40B4-BE49-F238E27FC236}">
                <a16:creationId xmlns:a16="http://schemas.microsoft.com/office/drawing/2014/main" id="{BDB56A65-54DD-B8F7-9FC3-5AFB7E6141AE}"/>
              </a:ext>
            </a:extLst>
          </p:cNvPr>
          <p:cNvSpPr/>
          <p:nvPr/>
        </p:nvSpPr>
        <p:spPr>
          <a:xfrm>
            <a:off x="3650857" y="6006401"/>
            <a:ext cx="2109763" cy="598779"/>
          </a:xfrm>
          <a:prstGeom prst="wedgeRectCallout">
            <a:avLst>
              <a:gd name="adj1" fmla="val -22845"/>
              <a:gd name="adj2" fmla="val 77006"/>
            </a:avLst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b="1" dirty="0">
                <a:solidFill>
                  <a:schemeClr val="bg1"/>
                </a:solidFill>
              </a:rPr>
              <a:t>Antártida: </a:t>
            </a:r>
          </a:p>
          <a:p>
            <a:r>
              <a:rPr lang="es-AR" b="1" dirty="0">
                <a:solidFill>
                  <a:schemeClr val="bg1"/>
                </a:solidFill>
              </a:rPr>
              <a:t>Inscriptos: 2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A055CD-0547-F78E-26B5-6A4F049D3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736"/>
            <a:ext cx="7384147" cy="646391"/>
          </a:xfrm>
          <a:solidFill>
            <a:srgbClr val="74ACDF"/>
          </a:solidFill>
        </p:spPr>
        <p:txBody>
          <a:bodyPr/>
          <a:lstStyle/>
          <a:p>
            <a:r>
              <a:rPr lang="es-AR" sz="3600" b="1" dirty="0">
                <a:solidFill>
                  <a:schemeClr val="bg1"/>
                </a:solidFill>
              </a:rPr>
              <a:t>Inscriptos y personas que vieron la palabra GNOSIS en 2024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DD5ECDB-362A-B389-27CA-5F2EB3F50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0074" y="72353"/>
            <a:ext cx="1489788" cy="152143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8F5B572-A6B2-0B78-D593-BEE67D8E8B06}"/>
              </a:ext>
            </a:extLst>
          </p:cNvPr>
          <p:cNvSpPr txBox="1"/>
          <p:nvPr/>
        </p:nvSpPr>
        <p:spPr>
          <a:xfrm>
            <a:off x="7081935" y="6039179"/>
            <a:ext cx="5110065" cy="677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>
                <a:solidFill>
                  <a:schemeClr val="bg1"/>
                </a:solidFill>
              </a:rPr>
              <a:t>+ DE 1 MILLÓN DE INSCRIPTOS</a:t>
            </a:r>
          </a:p>
          <a:p>
            <a:pPr algn="ctr"/>
            <a:r>
              <a:rPr lang="es-AR" sz="1400" b="1" dirty="0">
                <a:solidFill>
                  <a:schemeClr val="bg1"/>
                </a:solidFill>
              </a:rPr>
              <a:t>Desde 2016</a:t>
            </a:r>
          </a:p>
        </p:txBody>
      </p:sp>
    </p:spTree>
    <p:extLst>
      <p:ext uri="{BB962C8B-B14F-4D97-AF65-F5344CB8AC3E}">
        <p14:creationId xmlns:p14="http://schemas.microsoft.com/office/powerpoint/2010/main" val="991150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421AFA-7CC8-5CA9-5D6B-05D092844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19" y="500969"/>
            <a:ext cx="9404723" cy="973268"/>
          </a:xfrm>
        </p:spPr>
        <p:txBody>
          <a:bodyPr/>
          <a:lstStyle/>
          <a:p>
            <a:r>
              <a:rPr lang="es-AR" dirty="0"/>
              <a:t>Idiomas que asiste </a:t>
            </a:r>
            <a:r>
              <a:rPr lang="es-AR" dirty="0" err="1"/>
              <a:t>tecnotrónica</a:t>
            </a:r>
            <a:endParaRPr lang="es-AR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9B0971-341D-C3BD-C32A-F23CFBFBAB11}"/>
              </a:ext>
            </a:extLst>
          </p:cNvPr>
          <p:cNvSpPr txBox="1"/>
          <p:nvPr/>
        </p:nvSpPr>
        <p:spPr>
          <a:xfrm>
            <a:off x="2042479" y="1474237"/>
            <a:ext cx="314541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800" dirty="0"/>
              <a:t>Español</a:t>
            </a:r>
          </a:p>
          <a:p>
            <a:r>
              <a:rPr lang="es-AR" sz="4800" dirty="0" err="1"/>
              <a:t>Portugues</a:t>
            </a:r>
            <a:endParaRPr lang="es-AR" sz="4800" dirty="0"/>
          </a:p>
          <a:p>
            <a:r>
              <a:rPr lang="es-AR" sz="4800" dirty="0"/>
              <a:t>Ingles</a:t>
            </a:r>
          </a:p>
          <a:p>
            <a:r>
              <a:rPr lang="es-AR" sz="4800" dirty="0"/>
              <a:t>Frances</a:t>
            </a:r>
          </a:p>
          <a:p>
            <a:r>
              <a:rPr lang="es-AR" sz="4800" dirty="0"/>
              <a:t>Italiano</a:t>
            </a:r>
          </a:p>
        </p:txBody>
      </p:sp>
      <p:pic>
        <p:nvPicPr>
          <p:cNvPr id="1028" name="Picture 4" descr="Bandera de España - Wikipedia, la enciclopedia libre">
            <a:extLst>
              <a:ext uri="{FF2B5EF4-FFF2-40B4-BE49-F238E27FC236}">
                <a16:creationId xmlns:a16="http://schemas.microsoft.com/office/drawing/2014/main" id="{1F2ED265-CDA2-3679-9397-A5A593BA9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5" y="1474237"/>
            <a:ext cx="1152121" cy="76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F8DC665-90FA-2781-882B-96E2FBBF5151}"/>
              </a:ext>
            </a:extLst>
          </p:cNvPr>
          <p:cNvSpPr txBox="1"/>
          <p:nvPr/>
        </p:nvSpPr>
        <p:spPr>
          <a:xfrm>
            <a:off x="7761305" y="1352939"/>
            <a:ext cx="2949846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5200" dirty="0"/>
              <a:t>Sueco</a:t>
            </a:r>
          </a:p>
          <a:p>
            <a:r>
              <a:rPr lang="es-AR" sz="5200" dirty="0"/>
              <a:t>Rumano</a:t>
            </a:r>
          </a:p>
          <a:p>
            <a:r>
              <a:rPr lang="es-AR" sz="5200" dirty="0"/>
              <a:t>Japones</a:t>
            </a:r>
          </a:p>
          <a:p>
            <a:r>
              <a:rPr lang="es-AR" sz="5200" dirty="0" err="1"/>
              <a:t>Aleman</a:t>
            </a:r>
            <a:endParaRPr lang="es-AR" sz="5200" dirty="0"/>
          </a:p>
          <a:p>
            <a:r>
              <a:rPr lang="es-AR" sz="5200" dirty="0"/>
              <a:t>Griego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82F96E1-D5F6-B1F5-6819-FDA9C7BDE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64" y="3141936"/>
            <a:ext cx="1148256" cy="574128"/>
          </a:xfrm>
          <a:prstGeom prst="rect">
            <a:avLst/>
          </a:prstGeom>
        </p:spPr>
      </p:pic>
      <p:pic>
        <p:nvPicPr>
          <p:cNvPr id="1032" name="Picture 8" descr="Bandera de Portugal - Wikipedia, la enciclopedia libre">
            <a:extLst>
              <a:ext uri="{FF2B5EF4-FFF2-40B4-BE49-F238E27FC236}">
                <a16:creationId xmlns:a16="http://schemas.microsoft.com/office/drawing/2014/main" id="{E40887F2-366D-1980-228B-BFB3884CD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2" b="8492"/>
          <a:stretch/>
        </p:blipFill>
        <p:spPr bwMode="auto">
          <a:xfrm>
            <a:off x="732826" y="2371814"/>
            <a:ext cx="1157527" cy="64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andera de Francia - Wikipedia, la enciclopedia libre">
            <a:extLst>
              <a:ext uri="{FF2B5EF4-FFF2-40B4-BE49-F238E27FC236}">
                <a16:creationId xmlns:a16="http://schemas.microsoft.com/office/drawing/2014/main" id="{775CFF92-4CEC-BE44-75C2-AAB3C76C7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50"/>
          <a:stretch/>
        </p:blipFill>
        <p:spPr bwMode="auto">
          <a:xfrm>
            <a:off x="703864" y="3845560"/>
            <a:ext cx="1155183" cy="5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andera de Italia - Wikipedia, la enciclopedia libre">
            <a:extLst>
              <a:ext uri="{FF2B5EF4-FFF2-40B4-BE49-F238E27FC236}">
                <a16:creationId xmlns:a16="http://schemas.microsoft.com/office/drawing/2014/main" id="{33327F04-A463-82FD-C776-C19AE9C32D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38"/>
          <a:stretch/>
        </p:blipFill>
        <p:spPr bwMode="auto">
          <a:xfrm>
            <a:off x="698322" y="4549184"/>
            <a:ext cx="1148256" cy="59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andera de Suecia - Wikipedia, la enciclopedia libre">
            <a:extLst>
              <a:ext uri="{FF2B5EF4-FFF2-40B4-BE49-F238E27FC236}">
                <a16:creationId xmlns:a16="http://schemas.microsoft.com/office/drawing/2014/main" id="{6387950B-46E9-F701-00A0-7018BFF48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231" y="1488814"/>
            <a:ext cx="1157527" cy="72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andera de Rumania - Wikipedia, la enciclopedia libre">
            <a:extLst>
              <a:ext uri="{FF2B5EF4-FFF2-40B4-BE49-F238E27FC236}">
                <a16:creationId xmlns:a16="http://schemas.microsoft.com/office/drawing/2014/main" id="{CD317032-9BE8-18B3-5ACA-F0CF4642ED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6505230" y="2310210"/>
            <a:ext cx="1157527" cy="72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0FDE73DC-F29D-F390-BB63-82A84B76F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231" y="3131605"/>
            <a:ext cx="1145872" cy="76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D7FF57B-DF8B-016A-91B1-AC87FBC031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5230" y="3994417"/>
            <a:ext cx="1145873" cy="687524"/>
          </a:xfrm>
          <a:prstGeom prst="rect">
            <a:avLst/>
          </a:prstGeom>
        </p:spPr>
      </p:pic>
      <p:pic>
        <p:nvPicPr>
          <p:cNvPr id="1046" name="Picture 22" descr="Bandera de Grecia - Wikipedia, la enciclopedia libre">
            <a:extLst>
              <a:ext uri="{FF2B5EF4-FFF2-40B4-BE49-F238E27FC236}">
                <a16:creationId xmlns:a16="http://schemas.microsoft.com/office/drawing/2014/main" id="{EEF82DA6-8B32-8DD7-FC6A-2D511896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230" y="4779882"/>
            <a:ext cx="1157527" cy="72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877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D1FC4-12B1-FC42-0303-15AE9E834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E9695C-75EE-2B5D-1C8E-0C467F597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19" y="500969"/>
            <a:ext cx="9404723" cy="973268"/>
          </a:xfrm>
        </p:spPr>
        <p:txBody>
          <a:bodyPr/>
          <a:lstStyle/>
          <a:p>
            <a:r>
              <a:rPr lang="es-AR" sz="3600" dirty="0"/>
              <a:t>Idiomas de los cursos online de Gnosis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2F1C48-DC6C-8FB9-9BC1-8B57569B0AC4}"/>
              </a:ext>
            </a:extLst>
          </p:cNvPr>
          <p:cNvSpPr txBox="1"/>
          <p:nvPr/>
        </p:nvSpPr>
        <p:spPr>
          <a:xfrm>
            <a:off x="2359720" y="1678337"/>
            <a:ext cx="314541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800" dirty="0"/>
              <a:t>Español</a:t>
            </a:r>
          </a:p>
          <a:p>
            <a:r>
              <a:rPr lang="es-AR" sz="4800" dirty="0"/>
              <a:t>Portugués</a:t>
            </a:r>
          </a:p>
          <a:p>
            <a:r>
              <a:rPr lang="es-AR" sz="4800" dirty="0"/>
              <a:t>Inglés</a:t>
            </a:r>
          </a:p>
          <a:p>
            <a:r>
              <a:rPr lang="es-AR" sz="4800" dirty="0"/>
              <a:t>Francés</a:t>
            </a:r>
          </a:p>
          <a:p>
            <a:r>
              <a:rPr lang="es-AR" sz="4800" dirty="0"/>
              <a:t>Japonés</a:t>
            </a:r>
          </a:p>
        </p:txBody>
      </p:sp>
      <p:pic>
        <p:nvPicPr>
          <p:cNvPr id="1028" name="Picture 4" descr="Bandera de España - Wikipedia, la enciclopedia libre">
            <a:extLst>
              <a:ext uri="{FF2B5EF4-FFF2-40B4-BE49-F238E27FC236}">
                <a16:creationId xmlns:a16="http://schemas.microsoft.com/office/drawing/2014/main" id="{36B7BC39-A4E8-FC48-0F56-658725F65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6" y="1678337"/>
            <a:ext cx="1152121" cy="76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E6AB8D2-042C-55D3-A9F9-821AA606D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05" y="3346036"/>
            <a:ext cx="1148256" cy="574128"/>
          </a:xfrm>
          <a:prstGeom prst="rect">
            <a:avLst/>
          </a:prstGeom>
        </p:spPr>
      </p:pic>
      <p:pic>
        <p:nvPicPr>
          <p:cNvPr id="1032" name="Picture 8" descr="Bandera de Portugal - Wikipedia, la enciclopedia libre">
            <a:extLst>
              <a:ext uri="{FF2B5EF4-FFF2-40B4-BE49-F238E27FC236}">
                <a16:creationId xmlns:a16="http://schemas.microsoft.com/office/drawing/2014/main" id="{0CDA1286-D8E0-F413-43AE-8FB8777582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2" b="8492"/>
          <a:stretch/>
        </p:blipFill>
        <p:spPr bwMode="auto">
          <a:xfrm>
            <a:off x="1050067" y="2575914"/>
            <a:ext cx="1157527" cy="64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andera de Francia - Wikipedia, la enciclopedia libre">
            <a:extLst>
              <a:ext uri="{FF2B5EF4-FFF2-40B4-BE49-F238E27FC236}">
                <a16:creationId xmlns:a16="http://schemas.microsoft.com/office/drawing/2014/main" id="{9A35E2F2-C9C3-90BC-94C6-FDAB02C3B6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50"/>
          <a:stretch/>
        </p:blipFill>
        <p:spPr bwMode="auto">
          <a:xfrm>
            <a:off x="1021105" y="4049660"/>
            <a:ext cx="1155183" cy="5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8">
            <a:extLst>
              <a:ext uri="{FF2B5EF4-FFF2-40B4-BE49-F238E27FC236}">
                <a16:creationId xmlns:a16="http://schemas.microsoft.com/office/drawing/2014/main" id="{1CBD1B36-03C2-055D-F384-C4414298B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05" y="4699118"/>
            <a:ext cx="1148256" cy="76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ndera de los Emiratos Árabes Unidos - Wikipedia, la enciclopedia libre">
            <a:extLst>
              <a:ext uri="{FF2B5EF4-FFF2-40B4-BE49-F238E27FC236}">
                <a16:creationId xmlns:a16="http://schemas.microsoft.com/office/drawing/2014/main" id="{352B6BD5-8A88-DEDF-ECAC-D5874E1A2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028" y="2319425"/>
            <a:ext cx="2053222" cy="102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C00BC3C-3EE0-67B8-104A-5F0BE6E70C5D}"/>
              </a:ext>
            </a:extLst>
          </p:cNvPr>
          <p:cNvSpPr txBox="1"/>
          <p:nvPr/>
        </p:nvSpPr>
        <p:spPr>
          <a:xfrm>
            <a:off x="8788690" y="2361151"/>
            <a:ext cx="2689549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5800" dirty="0"/>
              <a:t>Árabe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FC57F60-7E1E-3EB1-C4E7-F0E5A295DA7F}"/>
              </a:ext>
            </a:extLst>
          </p:cNvPr>
          <p:cNvSpPr txBox="1"/>
          <p:nvPr/>
        </p:nvSpPr>
        <p:spPr>
          <a:xfrm>
            <a:off x="8788690" y="3753787"/>
            <a:ext cx="3062773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5800" dirty="0"/>
              <a:t>Hebreo</a:t>
            </a:r>
          </a:p>
        </p:txBody>
      </p:sp>
      <p:pic>
        <p:nvPicPr>
          <p:cNvPr id="2052" name="Picture 4" descr="Bandera de Israel - Wikipedia, la enciclopedia libre">
            <a:extLst>
              <a:ext uri="{FF2B5EF4-FFF2-40B4-BE49-F238E27FC236}">
                <a16:creationId xmlns:a16="http://schemas.microsoft.com/office/drawing/2014/main" id="{A5AF5CE5-8149-1910-6F8E-5374F71ED8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" b="9586"/>
          <a:stretch/>
        </p:blipFill>
        <p:spPr bwMode="auto">
          <a:xfrm>
            <a:off x="6515028" y="3606620"/>
            <a:ext cx="2053222" cy="120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99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7860</TotalTime>
  <Words>474</Words>
  <Application>Microsoft Office PowerPoint</Application>
  <PresentationFormat>Panorámica</PresentationFormat>
  <Paragraphs>89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Ion</vt:lpstr>
      <vt:lpstr>Campaña de Difusión Mundial</vt:lpstr>
      <vt:lpstr>Presentación de PowerPoint</vt:lpstr>
      <vt:lpstr>$50 diarios en cada continente = $250</vt:lpstr>
      <vt:lpstr>Difusión Mundial de la GNOSIS</vt:lpstr>
      <vt:lpstr>Total de Donaciones 2024 U$D 21.540</vt:lpstr>
      <vt:lpstr>Presentación de PowerPoint</vt:lpstr>
      <vt:lpstr>Inscriptos y personas que vieron la palabra GNOSIS en 2024</vt:lpstr>
      <vt:lpstr>Idiomas que asiste tecnotrónica</vt:lpstr>
      <vt:lpstr>Idiomas de los cursos online de Gnosis</vt:lpstr>
      <vt:lpstr>Donaciones Argentina en Pesos 2024/2025</vt:lpstr>
      <vt:lpstr>$1.500 (1U$D) = 15.000 Personas</vt:lpstr>
      <vt:lpstr>Como donar ?</vt:lpstr>
      <vt:lpstr>Registro de Donantes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Estimaciones Difusión 2024</dc:title>
  <dc:creator>Fernando Madoz</dc:creator>
  <cp:lastModifiedBy>Mariano Delgado</cp:lastModifiedBy>
  <cp:revision>38</cp:revision>
  <dcterms:created xsi:type="dcterms:W3CDTF">2024-05-18T19:24:37Z</dcterms:created>
  <dcterms:modified xsi:type="dcterms:W3CDTF">2025-02-03T14:17:19Z</dcterms:modified>
</cp:coreProperties>
</file>